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7"/>
  </p:notesMasterIdLst>
  <p:sldIdLst>
    <p:sldId id="328" r:id="rId2"/>
    <p:sldId id="257" r:id="rId3"/>
    <p:sldId id="258" r:id="rId4"/>
    <p:sldId id="260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3" r:id="rId23"/>
    <p:sldId id="285" r:id="rId24"/>
    <p:sldId id="286" r:id="rId25"/>
    <p:sldId id="294" r:id="rId26"/>
    <p:sldId id="295" r:id="rId27"/>
    <p:sldId id="296" r:id="rId28"/>
    <p:sldId id="299" r:id="rId29"/>
    <p:sldId id="300" r:id="rId30"/>
    <p:sldId id="301" r:id="rId31"/>
    <p:sldId id="302" r:id="rId32"/>
    <p:sldId id="303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94FF4-F280-4CED-90FC-685FBC492714}">
  <a:tblStyle styleId="{7A194FF4-F280-4CED-90FC-685FBC4927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6960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/>
          <a:lstStyle/>
          <a:p>
            <a:fld id="{FD506D70-4FDC-464B-81DF-79C5C4B28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49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f3c03d4_0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f3c03d4_0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818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f3c03d4_0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f3c03d4_0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74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f4a98fd_2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f4a98fd_2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613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f4a98fd_2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6f4a98fd_2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97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f4a98fd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f4a98fd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298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f4a98fd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f4a98fd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961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f4a98fd_2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f4a98fd_2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944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4a98fd_2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f4a98fd_2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606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f4a98fd_2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f4a98fd_2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706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f4a98fd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f4a98fd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933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6e91fd57_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6e91fd57_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rules?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5033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f3c03d4_0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f3c03d4_0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582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f4a98fd_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f4a98fd_2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f4a98fd_2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f4a98fd_2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938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f4a98fd_2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6f4a98fd_2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970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e91fd57_0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36e91fd57_0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670370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f4a98fd_2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f4a98fd_2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66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6e91fd57_0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36e91fd57_0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306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f4a98fd_2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f4a98fd_2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97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6f4a98fd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6f4a98fd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126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f3c03d4_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6f3c03d4_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070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6e91fd57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g36e91fd57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730282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f4a98fd_2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6f4a98fd_2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939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f4a98fd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6f4a98fd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077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6f4a98fd_2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6f4a98fd_2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293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6f3c03d4_0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6f3c03d4_0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939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6f4a98fd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6f4a98fd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426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e91fd57_0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36e91fd57_0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591608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6f4a98fd_2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6f4a98fd_2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818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f4a98fd_2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f4a98fd_2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94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6f3c03d4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6f3c03d4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228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f4a98fd_2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6f4a98fd_2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72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f4a98fd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f4a98fd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is public domain (Wikimedia commons)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82310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f4a98fd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6f4a98fd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013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6f3c03d4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6f3c03d4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18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3c03d4_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3c03d4_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846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6f4a98fd_2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6f4a98fd_2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382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6f4a98fd_2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6f4a98fd_2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12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6f3c03d4_0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6f3c03d4_0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38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6f4a98fd_2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6f4a98fd_2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509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f4a98fd_2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6f4a98fd_2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5740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6f4a98fd_2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6f4a98fd_2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75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6f3c03d4_0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6f3c03d4_0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06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f4a98fd_2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f4a98fd_2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85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6f4a98fd_2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6f4a98fd_2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973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6f4a98fd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6f4a98fd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947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11f070ed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11f070ed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390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6f4a98fd_2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6f4a98fd_2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445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6ed44a44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36ed44a44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277979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f4a98fd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6f4a98fd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844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f4a98fd_2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f4a98fd_2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75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e91fd57_0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6e91fd57_0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68399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f4a98fd_2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f4a98fd_2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NIST standard (no copyright)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4291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f4a98fd_2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f4a98fd_2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NIST standard (no copyright)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31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heusser.github.io/2013/02/03/satcoi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400300"/>
            <a:ext cx="5543550" cy="17145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Bitcoin Mining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200150"/>
            <a:ext cx="6172200" cy="1102519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CS-482: Introduction to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Blockchain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CryptoCurrency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23982" y="4755008"/>
            <a:ext cx="2971800" cy="3429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072" y="155396"/>
            <a:ext cx="8734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19" y="4755008"/>
            <a:ext cx="35910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9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mining</a:t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182100" y="1071750"/>
            <a:ext cx="8504700" cy="20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while (1){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HDR[kNoncePos]++;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IF (SHA256(SHA256(HDR)) &lt; (65535 &lt;&lt; 208)/ DIFFICULTY)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return;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1158375" y="1783875"/>
            <a:ext cx="1952400" cy="427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1249900" y="2737175"/>
            <a:ext cx="26691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two hashes</a:t>
            </a:r>
            <a:endParaRPr sz="3000">
              <a:solidFill>
                <a:srgbClr val="FF0000"/>
              </a:solidFill>
            </a:endParaRPr>
          </a:p>
        </p:txBody>
      </p:sp>
      <p:cxnSp>
        <p:nvCxnSpPr>
          <p:cNvPr id="188" name="Google Shape;188;p21"/>
          <p:cNvCxnSpPr/>
          <p:nvPr/>
        </p:nvCxnSpPr>
        <p:spPr>
          <a:xfrm rot="10800000">
            <a:off x="2332800" y="2310250"/>
            <a:ext cx="15300" cy="53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1"/>
          <p:cNvSpPr txBox="1"/>
          <p:nvPr/>
        </p:nvSpPr>
        <p:spPr>
          <a:xfrm>
            <a:off x="182100" y="4222625"/>
            <a:ext cx="83508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139,461 years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block today!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40150" y="3503350"/>
            <a:ext cx="86637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Throughput on a high-end PC = 10-</a:t>
            </a: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20 MHz ≈ 2</a:t>
            </a:r>
            <a:r>
              <a:rPr lang="en" sz="3000" b="1" baseline="30000">
                <a:latin typeface="Trebuchet MS"/>
                <a:ea typeface="Trebuchet MS"/>
                <a:cs typeface="Trebuchet MS"/>
                <a:sym typeface="Trebuchet MS"/>
              </a:rPr>
              <a:t>24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75" y="324375"/>
            <a:ext cx="3348950" cy="3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/>
          <p:nvPr/>
        </p:nvSpPr>
        <p:spPr>
          <a:xfrm>
            <a:off x="9650375" y="404200"/>
            <a:ext cx="4779600" cy="7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SAT Solver to mine bitcoin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https://jheusser.github.io/2013/02/03/satcoin.html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mining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174575" y="2084825"/>
            <a:ext cx="8882100" cy="28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GPUs designed for high-performance graphics</a:t>
            </a:r>
            <a:endParaRPr/>
          </a:p>
          <a:p>
            <a:pPr marL="18288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high parallelism</a:t>
            </a:r>
            <a:endParaRPr/>
          </a:p>
          <a:p>
            <a:pPr marL="18288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high throughput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First used for Bitcoin ca. October 2010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Implemented in OpenCL</a:t>
            </a:r>
            <a:endParaRPr/>
          </a:p>
          <a:p>
            <a:pPr marL="18288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Later: hacks for specific cards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25" y="1002950"/>
            <a:ext cx="2570450" cy="120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500" y="783800"/>
            <a:ext cx="2003174" cy="1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775" y="709688"/>
            <a:ext cx="1833525" cy="1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mining advantages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594025" y="1360300"/>
            <a:ext cx="8882100" cy="3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easily available, easy to set up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parallel ALUs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bit-specific instructions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can drive many from 1 CPU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can overclock!</a:t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9347250" y="3041625"/>
            <a:ext cx="3314400" cy="7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gpus are AWFUL at mining. ATI cards are great. Why?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“Goodput”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Observation: </a:t>
            </a:r>
            <a:r>
              <a:rPr lang="en" i="1"/>
              <a:t>some</a:t>
            </a:r>
            <a:r>
              <a:rPr lang="en"/>
              <a:t> errors are okay (may miss a valid block)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Goodput: throughput × success rate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Worth over-clocking by 50% with 30% errors!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00" y="197600"/>
            <a:ext cx="6515899" cy="488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7335725" y="4026000"/>
            <a:ext cx="14796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LeonardH,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cryptocurrenciestalk.com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mining disadvantages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647850" y="1314550"/>
            <a:ext cx="8607000" cy="3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poor utilization of hardware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poor cooling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large power draw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few boards to hold multiple GPUs</a:t>
            </a:r>
            <a:endParaRPr sz="2400"/>
          </a:p>
        </p:txBody>
      </p:sp>
      <p:sp>
        <p:nvSpPr>
          <p:cNvPr id="227" name="Google Shape;227;p26"/>
          <p:cNvSpPr txBox="1"/>
          <p:nvPr/>
        </p:nvSpPr>
        <p:spPr>
          <a:xfrm>
            <a:off x="334650" y="3503350"/>
            <a:ext cx="86637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Throughput on a good card = 20-</a:t>
            </a: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200 MHz ≈ 2</a:t>
            </a:r>
            <a:r>
              <a:rPr lang="en" sz="3000" b="1" baseline="30000">
                <a:latin typeface="Trebuchet MS"/>
                <a:ea typeface="Trebuchet MS"/>
                <a:cs typeface="Trebuchet MS"/>
                <a:sym typeface="Trebuchet MS"/>
              </a:rPr>
              <a:t>27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227850" y="42226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≈</a:t>
            </a: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173 years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block w/100 cards!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9569550" y="1314550"/>
            <a:ext cx="2920500" cy="78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time-to-find-block, compare to a lottery. What’s the chance of finding one in day?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mining</a:t>
            </a: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350425" y="2603400"/>
            <a:ext cx="8607000" cy="3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F</a:t>
            </a:r>
            <a:r>
              <a:rPr lang="en"/>
              <a:t>ield </a:t>
            </a:r>
            <a:r>
              <a:rPr lang="en" b="1"/>
              <a:t>P</a:t>
            </a:r>
            <a:r>
              <a:rPr lang="en"/>
              <a:t>rogrammable </a:t>
            </a:r>
            <a:r>
              <a:rPr lang="en" b="1"/>
              <a:t>G</a:t>
            </a:r>
            <a:r>
              <a:rPr lang="en"/>
              <a:t>ate </a:t>
            </a:r>
            <a:r>
              <a:rPr lang="en" b="1"/>
              <a:t>A</a:t>
            </a:r>
            <a:r>
              <a:rPr lang="en"/>
              <a:t>rea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First used for Bitcoin ca. June 2011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Implemented in Verilog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25" y="1185850"/>
            <a:ext cx="1726774" cy="12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025" y="1124613"/>
            <a:ext cx="2128475" cy="14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046" y="945637"/>
            <a:ext cx="1648079" cy="17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mining advantages</a:t>
            </a:r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body" idx="1"/>
          </p:nvPr>
        </p:nvSpPr>
        <p:spPr>
          <a:xfrm>
            <a:off x="594025" y="1360300"/>
            <a:ext cx="8882100" cy="3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higher performance than GPUs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excellent performance on bitwise operations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better cooling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extensive customisation, optimisation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5" y="158062"/>
            <a:ext cx="8229500" cy="4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5711325" y="4787125"/>
            <a:ext cx="32487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 Buskirk, thinkcomputers.org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mining disadvantages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594450" y="1063375"/>
            <a:ext cx="8607000" cy="3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higher power draw than GPUs designed for</a:t>
            </a:r>
            <a:endParaRPr sz="240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frequent malfunctions, errors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poor optimization of 32-bit adds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fewer hobbyists with sufficient expertise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expensive than GPUs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marginal performance/cost advantage over GPUs</a:t>
            </a:r>
            <a:endParaRPr sz="2400"/>
          </a:p>
        </p:txBody>
      </p:sp>
      <p:sp>
        <p:nvSpPr>
          <p:cNvPr id="257" name="Google Shape;257;p30"/>
          <p:cNvSpPr txBox="1"/>
          <p:nvPr/>
        </p:nvSpPr>
        <p:spPr>
          <a:xfrm>
            <a:off x="151625" y="3605700"/>
            <a:ext cx="86637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Throughput on a good card = 100-</a:t>
            </a: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1000 MHz ≈ 2</a:t>
            </a:r>
            <a:r>
              <a:rPr lang="en" sz="3000" b="1" baseline="30000">
                <a:latin typeface="Trebuchet MS"/>
                <a:ea typeface="Trebuchet MS"/>
                <a:cs typeface="Trebuchet MS"/>
                <a:sym typeface="Trebuchet MS"/>
              </a:rPr>
              <a:t>30</a:t>
            </a: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437850" y="42226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25 years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block w/100 boards!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</a:t>
            </a:r>
            <a:r>
              <a:rPr lang="en" b="0"/>
              <a:t>Bitcoin miners</a:t>
            </a:r>
            <a:endParaRPr b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07000" cy="22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Bitcoin depends on miners to:</a:t>
            </a:r>
            <a:endParaRPr/>
          </a:p>
          <a:p>
            <a:pPr marL="9144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Store and broadcast the block chain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Validate new transactions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Vote (by hash power) on consensus</a:t>
            </a:r>
            <a:endParaRPr i="1"/>
          </a:p>
        </p:txBody>
      </p:sp>
      <p:sp>
        <p:nvSpPr>
          <p:cNvPr id="37" name="Google Shape;37;p9"/>
          <p:cNvSpPr txBox="1"/>
          <p:nvPr/>
        </p:nvSpPr>
        <p:spPr>
          <a:xfrm>
            <a:off x="457200" y="3054600"/>
            <a:ext cx="8449500" cy="20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who are the miners?</a:t>
            </a:r>
            <a:endParaRPr sz="3000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ASICs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125" y="107275"/>
            <a:ext cx="1711400" cy="49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25" y="2471900"/>
            <a:ext cx="6651375" cy="20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25" y="4501450"/>
            <a:ext cx="64770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5886" y="1063375"/>
            <a:ext cx="2850039" cy="14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2075" y="1094525"/>
            <a:ext cx="2715775" cy="14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>
            <a:off x="288975" y="4437850"/>
            <a:ext cx="6551100" cy="587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ASICs</a:t>
            </a:r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body" idx="1"/>
          </p:nvPr>
        </p:nvSpPr>
        <p:spPr>
          <a:xfrm>
            <a:off x="105950" y="1345025"/>
            <a:ext cx="8954100" cy="30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special purpose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approaching known limits on feature sizes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less than 10x performance improvement expected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designed to be run constantly for life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require significant expertise, long lead-times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perhaps the fastest chip development ever!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mining centers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000" y="1147877"/>
            <a:ext cx="5318551" cy="35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4132675" y="4796925"/>
            <a:ext cx="43470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BitFury mining center, Republic of Georgia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35"/>
          <p:cNvSpPr txBox="1">
            <a:spLocks noGrp="1"/>
          </p:cNvSpPr>
          <p:nvPr>
            <p:ph type="body" idx="1"/>
          </p:nvPr>
        </p:nvSpPr>
        <p:spPr>
          <a:xfrm>
            <a:off x="121600" y="1879400"/>
            <a:ext cx="2973900" cy="19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Needs:</a:t>
            </a: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cheap power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good network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cool climate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334725" y="1353300"/>
            <a:ext cx="88821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Can small miners stay in the game?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Do ASICs violate the original Bitcoin vision?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Would we be better off without ASICs?</a:t>
            </a: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1371925" y="3164250"/>
            <a:ext cx="7229700" cy="564300"/>
          </a:xfrm>
          <a:prstGeom prst="wedgeRectCallout">
            <a:avLst>
              <a:gd name="adj1" fmla="val -46312"/>
              <a:gd name="adj2" fmla="val -122980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Stay tuned for our lecture on alt-mining!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528000" y="1710150"/>
            <a:ext cx="80880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>
                <a:solidFill>
                  <a:schemeClr val="tx1"/>
                </a:solidFill>
              </a:rPr>
              <a:t>Energy </a:t>
            </a:r>
            <a:r>
              <a:rPr lang="en" dirty="0">
                <a:solidFill>
                  <a:schemeClr val="tx1"/>
                </a:solidFill>
              </a:rPr>
              <a:t>consumption &amp; ecology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questions</a:t>
            </a:r>
            <a:endParaRPr/>
          </a:p>
        </p:txBody>
      </p:sp>
      <p:sp>
        <p:nvSpPr>
          <p:cNvPr id="384" name="Google Shape;384;p46"/>
          <p:cNvSpPr txBox="1">
            <a:spLocks noGrp="1"/>
          </p:cNvSpPr>
          <p:nvPr>
            <p:ph type="body" idx="1"/>
          </p:nvPr>
        </p:nvSpPr>
        <p:spPr>
          <a:xfrm>
            <a:off x="174600" y="1195125"/>
            <a:ext cx="9022200" cy="39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>
                <a:solidFill>
                  <a:srgbClr val="000000"/>
                </a:solidFill>
              </a:rPr>
              <a:t>Will Bitcoin drive out electricity subsidies?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Will Bitcoin require guarding power outlets?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Can we make a currency with no proof-of-work?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5" name="Google Shape;385;p46"/>
          <p:cNvSpPr/>
          <p:nvPr/>
        </p:nvSpPr>
        <p:spPr>
          <a:xfrm>
            <a:off x="1371925" y="3164250"/>
            <a:ext cx="7229700" cy="564300"/>
          </a:xfrm>
          <a:prstGeom prst="wedgeRectCallout">
            <a:avLst>
              <a:gd name="adj1" fmla="val -46312"/>
              <a:gd name="adj2" fmla="val -122980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Stay tuned for our lecture on alt-mining!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>
                <a:solidFill>
                  <a:schemeClr val="tx1"/>
                </a:solidFill>
              </a:rPr>
              <a:t>Mining </a:t>
            </a:r>
            <a:r>
              <a:rPr lang="en" dirty="0">
                <a:solidFill>
                  <a:schemeClr val="tx1"/>
                </a:solidFill>
              </a:rPr>
              <a:t>pools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Economics of being a small miner</a:t>
            </a:r>
            <a:endParaRPr/>
          </a:p>
        </p:txBody>
      </p:sp>
      <p:pic>
        <p:nvPicPr>
          <p:cNvPr id="396" name="Google Shape;3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25" y="1339474"/>
            <a:ext cx="3080700" cy="24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 txBox="1">
            <a:spLocks noGrp="1"/>
          </p:cNvSpPr>
          <p:nvPr>
            <p:ph type="body" idx="1"/>
          </p:nvPr>
        </p:nvSpPr>
        <p:spPr>
          <a:xfrm>
            <a:off x="3739900" y="1225075"/>
            <a:ext cx="4778100" cy="29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Cost: ≈US$6,000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Expected time to find a block: ≈14 months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Expected revenue: ≈$1,000/month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8"/>
          <p:cNvSpPr txBox="1"/>
          <p:nvPr/>
        </p:nvSpPr>
        <p:spPr>
          <a:xfrm>
            <a:off x="594475" y="2760750"/>
            <a:ext cx="3652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TerraMiner IV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>
                <a:solidFill>
                  <a:srgbClr val="000000"/>
                </a:solidFill>
              </a:rPr>
              <a:t>Goal: </a:t>
            </a:r>
            <a:r>
              <a:rPr lang="en">
                <a:solidFill>
                  <a:srgbClr val="000000"/>
                </a:solidFill>
              </a:rPr>
              <a:t>pool participants all attempt to mine a block with the same coinbase recipient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send money to key owned by pool manager</a:t>
            </a:r>
            <a:endParaRPr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Distribute revenues to members based on how much work they have performed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minus a cut for pool manager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p51"/>
          <p:cNvSpPr/>
          <p:nvPr/>
        </p:nvSpPr>
        <p:spPr>
          <a:xfrm>
            <a:off x="457200" y="4027600"/>
            <a:ext cx="8197800" cy="744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How do we know how much work members perform?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shares</a:t>
            </a:r>
            <a:endParaRPr/>
          </a:p>
        </p:txBody>
      </p:sp>
      <p:sp>
        <p:nvSpPr>
          <p:cNvPr id="429" name="Google Shape;429;p52"/>
          <p:cNvSpPr txBox="1"/>
          <p:nvPr/>
        </p:nvSpPr>
        <p:spPr>
          <a:xfrm>
            <a:off x="0" y="1360800"/>
            <a:ext cx="9029700" cy="3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4AA087F0A52ED2093FA816E53B9B6317F9B8C1227A61F9481AFED67301F2E3FB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D3E51477DCAB108750A5BC9093F6510759CC880BB171A5B77FB4A34ACA27DEDD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8534FF68B98935D090DF5669E3403BD16F1CDFD41CF17D6B474255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BB34ECA3DBB52EFF4B104EBBC0974841EF2F3A59EBBC4474A12F9F595EB81F4B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2F891C1E232F687E41515637F7699EA0F462C2564233FE082BB0AF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0090488133779E7E98177AF1C765CF02D01AB4848DF555533B6C4CFCA201CBA1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460BEFA43B7083E502D36D9D08D64AFB99A100B3B80D4EA4F7B38E18174A0BFB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000000000000000078FB7E1F7E2E4854B8BC71412197EB1448911FA77BAE808A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652F374601D149AC47E01E7776138456181FA4F9D0EEDD8C4FDE3BEF6B1B7ECE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785526402143A291CFD60DA09CC80DD066BC723FD5FD20F9B50D614313529AF3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41EE593434686000AF77F54CDE839A6CE30957B14EDEC10B15C9E5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9C20B06B01A0136F192BD48E0F372A4B9E6BA6ABC36F02FCED22FD9780026A8F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114400" y="922050"/>
            <a:ext cx="90297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Idea: 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prove work with “near-valid blocks” (shares)</a:t>
            </a: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90700" y="3591300"/>
            <a:ext cx="8709300" cy="289800"/>
          </a:xfrm>
          <a:prstGeom prst="rect">
            <a:avLst/>
          </a:prstGeom>
          <a:solidFill>
            <a:srgbClr val="18CC01">
              <a:alpha val="70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2"/>
          <p:cNvSpPr/>
          <p:nvPr/>
        </p:nvSpPr>
        <p:spPr>
          <a:xfrm>
            <a:off x="110575" y="27751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2"/>
          <p:cNvSpPr/>
          <p:nvPr/>
        </p:nvSpPr>
        <p:spPr>
          <a:xfrm>
            <a:off x="90700" y="43536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2"/>
          <p:cNvSpPr/>
          <p:nvPr/>
        </p:nvSpPr>
        <p:spPr>
          <a:xfrm>
            <a:off x="90700" y="2263925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>
                <a:solidFill>
                  <a:schemeClr val="tx1"/>
                </a:solidFill>
              </a:rPr>
              <a:t>The </a:t>
            </a:r>
            <a:r>
              <a:rPr lang="en" dirty="0">
                <a:solidFill>
                  <a:schemeClr val="tx1"/>
                </a:solidFill>
              </a:rPr>
              <a:t>task of Bitcoin miners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pools</a:t>
            </a:r>
            <a:endParaRPr/>
          </a:p>
        </p:txBody>
      </p:sp>
      <p:pic>
        <p:nvPicPr>
          <p:cNvPr id="440" name="Google Shape;4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536" y="4000936"/>
            <a:ext cx="3116284" cy="95088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/>
          <p:nvPr/>
        </p:nvSpPr>
        <p:spPr>
          <a:xfrm>
            <a:off x="5152128" y="4000936"/>
            <a:ext cx="1808700" cy="9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964" y="3923573"/>
            <a:ext cx="1718285" cy="89406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 txBox="1"/>
          <p:nvPr/>
        </p:nvSpPr>
        <p:spPr>
          <a:xfrm>
            <a:off x="178601" y="3347200"/>
            <a:ext cx="284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000490c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6b00...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4" name="Google Shape;444;p53"/>
          <p:cNvSpPr txBox="1"/>
          <p:nvPr/>
        </p:nvSpPr>
        <p:spPr>
          <a:xfrm>
            <a:off x="6248001" y="3002438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0x00000000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3f89...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53"/>
          <p:cNvSpPr txBox="1"/>
          <p:nvPr/>
        </p:nvSpPr>
        <p:spPr>
          <a:xfrm>
            <a:off x="178601" y="3002450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00001e87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09ce...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3239900" y="3347200"/>
            <a:ext cx="284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00000731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3f89...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53"/>
          <p:cNvSpPr txBox="1"/>
          <p:nvPr/>
        </p:nvSpPr>
        <p:spPr>
          <a:xfrm>
            <a:off x="6248001" y="3347200"/>
            <a:ext cx="284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000045a1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611f...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8" name="Google Shape;448;p53"/>
          <p:cNvSpPr txBox="1"/>
          <p:nvPr/>
        </p:nvSpPr>
        <p:spPr>
          <a:xfrm>
            <a:off x="178601" y="2665475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0000a877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902e...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9" name="Google Shape;449;p53"/>
          <p:cNvCxnSpPr/>
          <p:nvPr/>
        </p:nvCxnSpPr>
        <p:spPr>
          <a:xfrm rot="10800000" flipH="1">
            <a:off x="1814275" y="1196700"/>
            <a:ext cx="2242200" cy="13803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53"/>
          <p:cNvCxnSpPr/>
          <p:nvPr/>
        </p:nvCxnSpPr>
        <p:spPr>
          <a:xfrm rot="10800000">
            <a:off x="6704350" y="1352025"/>
            <a:ext cx="1180500" cy="15834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53"/>
          <p:cNvCxnSpPr/>
          <p:nvPr/>
        </p:nvCxnSpPr>
        <p:spPr>
          <a:xfrm rot="10800000" flipH="1">
            <a:off x="4483500" y="1463500"/>
            <a:ext cx="610200" cy="18990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2" name="Google Shape;452;p53"/>
          <p:cNvSpPr/>
          <p:nvPr/>
        </p:nvSpPr>
        <p:spPr>
          <a:xfrm>
            <a:off x="4140275" y="685650"/>
            <a:ext cx="3553800" cy="6177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Pool manager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" name="Google Shape;453;p53"/>
          <p:cNvSpPr/>
          <p:nvPr/>
        </p:nvSpPr>
        <p:spPr>
          <a:xfrm>
            <a:off x="4498725" y="195598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  <a:endParaRPr sz="12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7269002" y="1854600"/>
            <a:ext cx="1417800" cy="504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coinbase: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rebuchet MS"/>
                <a:ea typeface="Trebuchet MS"/>
                <a:cs typeface="Trebuchet MS"/>
                <a:sym typeface="Trebuchet MS"/>
              </a:rPr>
              <a:t>25→pool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4498725" y="165420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  <a:endParaRPr sz="12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Google Shape;456;p53"/>
          <p:cNvSpPr/>
          <p:nvPr/>
        </p:nvSpPr>
        <p:spPr>
          <a:xfrm>
            <a:off x="4498725" y="22303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7" name="Google Shape;457;p53"/>
          <p:cNvSpPr/>
          <p:nvPr/>
        </p:nvSpPr>
        <p:spPr>
          <a:xfrm>
            <a:off x="4498725" y="253213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2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58" name="Google Shape;458;p53"/>
          <p:cNvCxnSpPr>
            <a:endCxn id="454" idx="1"/>
          </p:cNvCxnSpPr>
          <p:nvPr/>
        </p:nvCxnSpPr>
        <p:spPr>
          <a:xfrm rot="10800000" flipH="1">
            <a:off x="6237602" y="2106900"/>
            <a:ext cx="1031400" cy="6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53"/>
          <p:cNvSpPr/>
          <p:nvPr/>
        </p:nvSpPr>
        <p:spPr>
          <a:xfrm>
            <a:off x="6761600" y="167075"/>
            <a:ext cx="2183400" cy="8007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folks! Here’s our next block to work on</a:t>
            </a:r>
            <a:endParaRPr/>
          </a:p>
        </p:txBody>
      </p:sp>
      <p:cxnSp>
        <p:nvCxnSpPr>
          <p:cNvPr id="460" name="Google Shape;460;p53"/>
          <p:cNvCxnSpPr/>
          <p:nvPr/>
        </p:nvCxnSpPr>
        <p:spPr>
          <a:xfrm flipH="1">
            <a:off x="2401275" y="1478800"/>
            <a:ext cx="1815300" cy="11898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53"/>
          <p:cNvSpPr txBox="1"/>
          <p:nvPr/>
        </p:nvSpPr>
        <p:spPr>
          <a:xfrm>
            <a:off x="2698950" y="2256100"/>
            <a:ext cx="892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$$$</a:t>
            </a:r>
            <a:endParaRPr sz="3000" b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2" name="Google Shape;462;p53"/>
          <p:cNvSpPr txBox="1"/>
          <p:nvPr/>
        </p:nvSpPr>
        <p:spPr>
          <a:xfrm flipH="1">
            <a:off x="6598910" y="2446378"/>
            <a:ext cx="9096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</a:t>
            </a:r>
            <a:endParaRPr sz="3000" b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3" name="Google Shape;463;p53"/>
          <p:cNvCxnSpPr/>
          <p:nvPr/>
        </p:nvCxnSpPr>
        <p:spPr>
          <a:xfrm flipH="1">
            <a:off x="4818975" y="1364400"/>
            <a:ext cx="556800" cy="20439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6347488" y="1416163"/>
            <a:ext cx="1079700" cy="15879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53"/>
          <p:cNvSpPr txBox="1"/>
          <p:nvPr/>
        </p:nvSpPr>
        <p:spPr>
          <a:xfrm flipH="1">
            <a:off x="4898985" y="2744003"/>
            <a:ext cx="9096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</a:t>
            </a:r>
            <a:endParaRPr sz="3000" b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61" y="3739000"/>
            <a:ext cx="1487265" cy="11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 variations</a:t>
            </a:r>
            <a:endParaRPr/>
          </a:p>
        </p:txBody>
      </p:sp>
      <p:sp>
        <p:nvSpPr>
          <p:cNvPr id="472" name="Google Shape;472;p54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>
                <a:solidFill>
                  <a:srgbClr val="000000"/>
                </a:solidFill>
              </a:rPr>
              <a:t>Pay per share: </a:t>
            </a:r>
            <a:r>
              <a:rPr lang="en">
                <a:solidFill>
                  <a:srgbClr val="000000"/>
                </a:solidFill>
              </a:rPr>
              <a:t>flat reward per share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Typically minus a significant fee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What if miners never send in valid blocks?</a:t>
            </a:r>
            <a:endParaRPr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>
                <a:solidFill>
                  <a:srgbClr val="000000"/>
                </a:solidFill>
              </a:rPr>
              <a:t>Proportional:</a:t>
            </a:r>
            <a:r>
              <a:rPr lang="en">
                <a:solidFill>
                  <a:srgbClr val="000000"/>
                </a:solidFill>
              </a:rPr>
              <a:t> typically since last block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Lower risk for pool manager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More work to verify</a:t>
            </a:r>
            <a:endParaRPr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>
                <a:solidFill>
                  <a:srgbClr val="000000"/>
                </a:solidFill>
              </a:rPr>
              <a:t>“Luke-jr” approach: </a:t>
            </a:r>
            <a:r>
              <a:rPr lang="en">
                <a:solidFill>
                  <a:srgbClr val="000000"/>
                </a:solidFill>
              </a:rPr>
              <a:t>no management fee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Miners can only get paid out in whole BTC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Pool owner keeps spread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 protocols</a:t>
            </a:r>
            <a:endParaRPr/>
          </a:p>
        </p:txBody>
      </p:sp>
      <p:sp>
        <p:nvSpPr>
          <p:cNvPr id="478" name="Google Shape;478;p55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>
                <a:solidFill>
                  <a:srgbClr val="000000"/>
                </a:solidFill>
              </a:rPr>
              <a:t>API for fetching blocks, submitting shares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Stratum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Getwork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Getblockshare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>
                <a:solidFill>
                  <a:srgbClr val="000000"/>
                </a:solidFill>
              </a:rPr>
              <a:t>Proposed for standardization with a BIP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Increasingly important; some hardware support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pools (as of August 2014)</a:t>
            </a:r>
            <a:endParaRPr/>
          </a:p>
        </p:txBody>
      </p:sp>
      <p:pic>
        <p:nvPicPr>
          <p:cNvPr id="490" name="Google Shape;4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00" y="1031700"/>
            <a:ext cx="4686850" cy="41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mining pools a good thing?</a:t>
            </a:r>
            <a:endParaRPr/>
          </a:p>
        </p:txBody>
      </p:sp>
      <p:sp>
        <p:nvSpPr>
          <p:cNvPr id="496" name="Google Shape;496;p58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>
                <a:solidFill>
                  <a:srgbClr val="000000"/>
                </a:solidFill>
              </a:rPr>
              <a:t>Pros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Make mining more predictable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Allow small miners to participate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More miners using updated validation software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Cons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Lead to centralization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Discourage miners from running full nodes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we prevent pools?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7" name="Google Shape;497;p58"/>
          <p:cNvSpPr/>
          <p:nvPr/>
        </p:nvSpPr>
        <p:spPr>
          <a:xfrm>
            <a:off x="807600" y="4475975"/>
            <a:ext cx="7229700" cy="564300"/>
          </a:xfrm>
          <a:prstGeom prst="wedgeRectCallout">
            <a:avLst>
              <a:gd name="adj1" fmla="val 1582"/>
              <a:gd name="adj2" fmla="val -98653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Stay tuned for our lecture on alt-mining!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000" b="0" i="0" u="none" strike="noStrike" cap="none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>
                <a:solidFill>
                  <a:schemeClr val="tx1"/>
                </a:solidFill>
              </a:rPr>
              <a:t>Mining </a:t>
            </a:r>
            <a:r>
              <a:rPr lang="en" smtClean="0">
                <a:solidFill>
                  <a:schemeClr val="tx1"/>
                </a:solidFill>
              </a:rPr>
              <a:t>Incentives and Strategies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Game-theoretic analysis of mining</a:t>
            </a:r>
            <a:endParaRPr/>
          </a:p>
        </p:txBody>
      </p:sp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213450" y="890100"/>
            <a:ext cx="8717100" cy="42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Several strategic decisions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Which transactions to include in a block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any above minimum transaction fee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Which block to mine on top of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longest valid chain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How to choose between colliding blocks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first block heard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When to announce new blocks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immediately after finding them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Game-theoretic analysis of mining</a:t>
            </a:r>
            <a:endParaRPr/>
          </a:p>
        </p:txBody>
      </p:sp>
      <p:sp>
        <p:nvSpPr>
          <p:cNvPr id="514" name="Google Shape;514;p61"/>
          <p:cNvSpPr txBox="1">
            <a:spLocks noGrp="1"/>
          </p:cNvSpPr>
          <p:nvPr>
            <p:ph type="body" idx="1"/>
          </p:nvPr>
        </p:nvSpPr>
        <p:spPr>
          <a:xfrm>
            <a:off x="213450" y="1317175"/>
            <a:ext cx="8717100" cy="19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Assume you control 0 &lt; α &lt; 1 of mining power 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you profit from a non-default strategy?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5" name="Google Shape;515;p61"/>
          <p:cNvSpPr/>
          <p:nvPr/>
        </p:nvSpPr>
        <p:spPr>
          <a:xfrm>
            <a:off x="213450" y="3763125"/>
            <a:ext cx="83049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For some α,</a:t>
            </a:r>
            <a:r>
              <a:rPr lang="en" sz="2400" b="1">
                <a:latin typeface="Trebuchet MS"/>
                <a:ea typeface="Trebuchet MS"/>
                <a:cs typeface="Trebuchet MS"/>
                <a:sym typeface="Trebuchet MS"/>
              </a:rPr>
              <a:t> YES, 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though analysis is ongoing!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attacks</a:t>
            </a:r>
            <a:endParaRPr/>
          </a:p>
        </p:txBody>
      </p:sp>
      <p:sp>
        <p:nvSpPr>
          <p:cNvPr id="521" name="Google Shape;521;p62"/>
          <p:cNvSpPr/>
          <p:nvPr/>
        </p:nvSpPr>
        <p:spPr>
          <a:xfrm>
            <a:off x="615588" y="1252525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22" name="Google Shape;522;p62"/>
          <p:cNvCxnSpPr>
            <a:stCxn id="523" idx="0"/>
          </p:cNvCxnSpPr>
          <p:nvPr/>
        </p:nvCxnSpPr>
        <p:spPr>
          <a:xfrm rot="10800000">
            <a:off x="2036687" y="17194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Google Shape;523;p62"/>
          <p:cNvSpPr/>
          <p:nvPr/>
        </p:nvSpPr>
        <p:spPr>
          <a:xfrm>
            <a:off x="615588" y="1874279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24" name="Google Shape;524;p62"/>
          <p:cNvCxnSpPr>
            <a:stCxn id="525" idx="0"/>
            <a:endCxn id="523" idx="2"/>
          </p:cNvCxnSpPr>
          <p:nvPr/>
        </p:nvCxnSpPr>
        <p:spPr>
          <a:xfrm rot="10800000">
            <a:off x="2036687" y="2348625"/>
            <a:ext cx="0" cy="17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6" name="Google Shape;526;p62"/>
          <p:cNvSpPr/>
          <p:nvPr/>
        </p:nvSpPr>
        <p:spPr>
          <a:xfrm>
            <a:off x="3875175" y="1877950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  <a:endParaRPr b="1"/>
          </a:p>
        </p:txBody>
      </p:sp>
      <p:cxnSp>
        <p:nvCxnSpPr>
          <p:cNvPr id="527" name="Google Shape;527;p62"/>
          <p:cNvCxnSpPr>
            <a:stCxn id="528" idx="0"/>
          </p:cNvCxnSpPr>
          <p:nvPr/>
        </p:nvCxnSpPr>
        <p:spPr>
          <a:xfrm rot="10800000">
            <a:off x="2036700" y="29993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8" name="Google Shape;528;p62"/>
          <p:cNvSpPr/>
          <p:nvPr/>
        </p:nvSpPr>
        <p:spPr>
          <a:xfrm>
            <a:off x="615600" y="3154179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29" name="Google Shape;529;p62"/>
          <p:cNvCxnSpPr>
            <a:stCxn id="530" idx="0"/>
          </p:cNvCxnSpPr>
          <p:nvPr/>
        </p:nvCxnSpPr>
        <p:spPr>
          <a:xfrm rot="10800000">
            <a:off x="2036700" y="362112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0" name="Google Shape;530;p62"/>
          <p:cNvSpPr/>
          <p:nvPr/>
        </p:nvSpPr>
        <p:spPr>
          <a:xfrm>
            <a:off x="615600" y="3775929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5" name="Google Shape;525;p62"/>
          <p:cNvSpPr/>
          <p:nvPr/>
        </p:nvSpPr>
        <p:spPr>
          <a:xfrm>
            <a:off x="615588" y="2519325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→B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31" name="Google Shape;531;p62"/>
          <p:cNvCxnSpPr>
            <a:stCxn id="532" idx="0"/>
          </p:cNvCxnSpPr>
          <p:nvPr/>
        </p:nvCxnSpPr>
        <p:spPr>
          <a:xfrm rot="10800000">
            <a:off x="5296262" y="23485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2" name="Google Shape;532;p62"/>
          <p:cNvSpPr/>
          <p:nvPr/>
        </p:nvSpPr>
        <p:spPr>
          <a:xfrm>
            <a:off x="3875163" y="2503379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33" name="Google Shape;533;p62"/>
          <p:cNvCxnSpPr>
            <a:stCxn id="534" idx="0"/>
            <a:endCxn id="532" idx="2"/>
          </p:cNvCxnSpPr>
          <p:nvPr/>
        </p:nvCxnSpPr>
        <p:spPr>
          <a:xfrm rot="10800000">
            <a:off x="5296262" y="2977725"/>
            <a:ext cx="0" cy="17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62"/>
          <p:cNvCxnSpPr>
            <a:stCxn id="536" idx="0"/>
          </p:cNvCxnSpPr>
          <p:nvPr/>
        </p:nvCxnSpPr>
        <p:spPr>
          <a:xfrm rot="10800000">
            <a:off x="5296275" y="36284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62"/>
          <p:cNvSpPr/>
          <p:nvPr/>
        </p:nvSpPr>
        <p:spPr>
          <a:xfrm>
            <a:off x="3875175" y="3783279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37" name="Google Shape;537;p62"/>
          <p:cNvCxnSpPr>
            <a:stCxn id="538" idx="0"/>
          </p:cNvCxnSpPr>
          <p:nvPr/>
        </p:nvCxnSpPr>
        <p:spPr>
          <a:xfrm rot="10800000">
            <a:off x="5296275" y="425022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62"/>
          <p:cNvSpPr/>
          <p:nvPr/>
        </p:nvSpPr>
        <p:spPr>
          <a:xfrm>
            <a:off x="3875175" y="4405029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4" name="Google Shape;534;p62"/>
          <p:cNvSpPr/>
          <p:nvPr/>
        </p:nvSpPr>
        <p:spPr>
          <a:xfrm>
            <a:off x="3875163" y="3148425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9" name="Google Shape;539;p62"/>
          <p:cNvCxnSpPr>
            <a:stCxn id="526" idx="0"/>
            <a:endCxn id="521" idx="3"/>
          </p:cNvCxnSpPr>
          <p:nvPr/>
        </p:nvCxnSpPr>
        <p:spPr>
          <a:xfrm rot="10800000">
            <a:off x="3457875" y="1489750"/>
            <a:ext cx="1838400" cy="38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p62"/>
          <p:cNvSpPr/>
          <p:nvPr/>
        </p:nvSpPr>
        <p:spPr>
          <a:xfrm>
            <a:off x="3875175" y="1884888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  <a:endParaRPr b="1"/>
          </a:p>
        </p:txBody>
      </p:sp>
      <p:sp>
        <p:nvSpPr>
          <p:cNvPr id="541" name="Google Shape;541;p62"/>
          <p:cNvSpPr/>
          <p:nvPr/>
        </p:nvSpPr>
        <p:spPr>
          <a:xfrm>
            <a:off x="3875163" y="2510317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2" name="Google Shape;542;p62"/>
          <p:cNvSpPr/>
          <p:nvPr/>
        </p:nvSpPr>
        <p:spPr>
          <a:xfrm>
            <a:off x="3875175" y="3790217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3" name="Google Shape;543;p62"/>
          <p:cNvSpPr/>
          <p:nvPr/>
        </p:nvSpPr>
        <p:spPr>
          <a:xfrm>
            <a:off x="3875163" y="3155363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/>
          <p:nvPr/>
        </p:nvSpPr>
        <p:spPr>
          <a:xfrm>
            <a:off x="3875175" y="4411967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5" name="Google Shape;545;p62"/>
          <p:cNvSpPr/>
          <p:nvPr/>
        </p:nvSpPr>
        <p:spPr>
          <a:xfrm>
            <a:off x="615563" y="1875079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6" name="Google Shape;546;p62"/>
          <p:cNvSpPr/>
          <p:nvPr/>
        </p:nvSpPr>
        <p:spPr>
          <a:xfrm>
            <a:off x="615575" y="3154979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7" name="Google Shape;547;p62"/>
          <p:cNvSpPr/>
          <p:nvPr/>
        </p:nvSpPr>
        <p:spPr>
          <a:xfrm>
            <a:off x="615563" y="2520125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→B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8" name="Google Shape;548;p62"/>
          <p:cNvSpPr/>
          <p:nvPr/>
        </p:nvSpPr>
        <p:spPr>
          <a:xfrm>
            <a:off x="615575" y="3776729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attacks</a:t>
            </a:r>
            <a:endParaRPr/>
          </a:p>
        </p:txBody>
      </p:sp>
      <p:sp>
        <p:nvSpPr>
          <p:cNvPr id="556" name="Google Shape;556;p63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52923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>
                <a:solidFill>
                  <a:srgbClr val="000000"/>
                </a:solidFill>
              </a:rPr>
              <a:t>Certainly possible if </a:t>
            </a:r>
            <a:r>
              <a:rPr lang="en"/>
              <a:t>α &gt;0.5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may be possible with less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avoid block collisions</a:t>
            </a:r>
            <a:endParaRPr>
              <a:solidFill>
                <a:srgbClr val="000000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●"/>
            </a:pPr>
            <a:r>
              <a:rPr lang="en">
                <a:solidFill>
                  <a:srgbClr val="000000"/>
                </a:solidFill>
              </a:rPr>
              <a:t>Attack is detectable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Might be reversed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Might crash exchange rate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Bitcoins in 6 easy steps</a:t>
            </a:r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07000" cy="3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Join the network, listen for transactions</a:t>
            </a:r>
            <a:endParaRPr/>
          </a:p>
          <a:p>
            <a:pPr marL="18288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/>
              <a:t>Validate all proposed transactions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Listen for new blocks, maintain block chain</a:t>
            </a:r>
            <a:endParaRPr/>
          </a:p>
          <a:p>
            <a:pPr marL="18288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/>
              <a:t>When a new block is proposed, validate it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Assemble a new valid block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Find the nonce to make your block valid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Hope everybody accepts your new block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Profit!</a:t>
            </a:r>
            <a:endParaRPr/>
          </a:p>
        </p:txBody>
      </p:sp>
      <p:cxnSp>
        <p:nvCxnSpPr>
          <p:cNvPr id="56" name="Google Shape;56;p12"/>
          <p:cNvCxnSpPr/>
          <p:nvPr/>
        </p:nvCxnSpPr>
        <p:spPr>
          <a:xfrm rot="10800000" flipH="1">
            <a:off x="1149675" y="2077425"/>
            <a:ext cx="512100" cy="489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57;p12"/>
          <p:cNvSpPr txBox="1"/>
          <p:nvPr/>
        </p:nvSpPr>
        <p:spPr>
          <a:xfrm>
            <a:off x="118000" y="2663800"/>
            <a:ext cx="1002000" cy="857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Useful to Bitcoin network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8" name="Google Shape;58;p12"/>
          <p:cNvCxnSpPr>
            <a:stCxn id="57" idx="3"/>
          </p:cNvCxnSpPr>
          <p:nvPr/>
        </p:nvCxnSpPr>
        <p:spPr>
          <a:xfrm rot="10800000" flipH="1">
            <a:off x="1120000" y="2819500"/>
            <a:ext cx="5514600" cy="273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59;p12"/>
          <p:cNvCxnSpPr>
            <a:stCxn id="57" idx="3"/>
          </p:cNvCxnSpPr>
          <p:nvPr/>
        </p:nvCxnSpPr>
        <p:spPr>
          <a:xfrm>
            <a:off x="1120000" y="3092500"/>
            <a:ext cx="2410200" cy="87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attacks via bribery</a:t>
            </a:r>
            <a:endParaRPr/>
          </a:p>
        </p:txBody>
      </p:sp>
      <p:sp>
        <p:nvSpPr>
          <p:cNvPr id="563" name="Google Shape;563;p64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0301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b="1">
                <a:solidFill>
                  <a:srgbClr val="000000"/>
                </a:solidFill>
              </a:rPr>
              <a:t>Idea:</a:t>
            </a:r>
            <a:r>
              <a:rPr lang="en">
                <a:solidFill>
                  <a:srgbClr val="000000"/>
                </a:solidFill>
              </a:rPr>
              <a:t> building </a:t>
            </a:r>
            <a:r>
              <a:rPr lang="en"/>
              <a:t>α &gt; 0.5</a:t>
            </a:r>
            <a:r>
              <a:rPr lang="en">
                <a:solidFill>
                  <a:srgbClr val="000000"/>
                </a:solidFill>
              </a:rPr>
              <a:t> is expensive. Why not rent it instead?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Payment techniques: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Out-of-band bribery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Run a mining pool at a loss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Insert large “tips” in the block chain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4" name="Google Shape;564;p64"/>
          <p:cNvSpPr/>
          <p:nvPr/>
        </p:nvSpPr>
        <p:spPr>
          <a:xfrm>
            <a:off x="1574400" y="4144450"/>
            <a:ext cx="57957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This is an open problem!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Checkpointing</a:t>
            </a:r>
            <a:endParaRPr/>
          </a:p>
        </p:txBody>
      </p:sp>
      <p:pic>
        <p:nvPicPr>
          <p:cNvPr id="570" name="Google Shape;5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0" y="1798650"/>
            <a:ext cx="8782925" cy="1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5"/>
          <p:cNvSpPr txBox="1"/>
          <p:nvPr/>
        </p:nvSpPr>
        <p:spPr>
          <a:xfrm>
            <a:off x="286663" y="3688400"/>
            <a:ext cx="8717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Default clients ship with built-in checkpoint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Block-withholding attacks</a:t>
            </a:r>
            <a:endParaRPr/>
          </a:p>
        </p:txBody>
      </p:sp>
      <p:sp>
        <p:nvSpPr>
          <p:cNvPr id="577" name="Google Shape;577;p66"/>
          <p:cNvSpPr/>
          <p:nvPr/>
        </p:nvSpPr>
        <p:spPr>
          <a:xfrm>
            <a:off x="849922" y="24652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78" name="Google Shape;578;p66"/>
          <p:cNvCxnSpPr>
            <a:stCxn id="579" idx="0"/>
            <a:endCxn id="577" idx="2"/>
          </p:cNvCxnSpPr>
          <p:nvPr/>
        </p:nvCxnSpPr>
        <p:spPr>
          <a:xfrm rot="10800000">
            <a:off x="2271022" y="2775060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66"/>
          <p:cNvSpPr/>
          <p:nvPr/>
        </p:nvSpPr>
        <p:spPr>
          <a:xfrm>
            <a:off x="849922" y="2901960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0" name="Google Shape;580;p66"/>
          <p:cNvSpPr txBox="1">
            <a:spLocks noGrp="1"/>
          </p:cNvSpPr>
          <p:nvPr>
            <p:ph type="body" idx="1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Strategy: don’t announce blocks right away. Try to get ahead!</a:t>
            </a:r>
            <a:endParaRPr sz="2100">
              <a:solidFill>
                <a:srgbClr val="000000"/>
              </a:solidFill>
            </a:endParaRPr>
          </a:p>
        </p:txBody>
      </p:sp>
      <p:cxnSp>
        <p:nvCxnSpPr>
          <p:cNvPr id="581" name="Google Shape;581;p66"/>
          <p:cNvCxnSpPr>
            <a:stCxn id="582" idx="1"/>
          </p:cNvCxnSpPr>
          <p:nvPr/>
        </p:nvCxnSpPr>
        <p:spPr>
          <a:xfrm rot="10800000">
            <a:off x="3692125" y="2594039"/>
            <a:ext cx="13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p66"/>
          <p:cNvSpPr/>
          <p:nvPr/>
        </p:nvSpPr>
        <p:spPr>
          <a:xfrm>
            <a:off x="5064625" y="2439089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Block</a:t>
            </a:r>
            <a:endParaRPr/>
          </a:p>
        </p:txBody>
      </p:sp>
      <p:sp>
        <p:nvSpPr>
          <p:cNvPr id="583" name="Google Shape;583;p66"/>
          <p:cNvSpPr/>
          <p:nvPr/>
        </p:nvSpPr>
        <p:spPr>
          <a:xfrm>
            <a:off x="5064625" y="2928152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Block</a:t>
            </a:r>
            <a:endParaRPr/>
          </a:p>
        </p:txBody>
      </p:sp>
      <p:cxnSp>
        <p:nvCxnSpPr>
          <p:cNvPr id="584" name="Google Shape;584;p66"/>
          <p:cNvCxnSpPr/>
          <p:nvPr/>
        </p:nvCxnSpPr>
        <p:spPr>
          <a:xfrm rot="10800000">
            <a:off x="6377147" y="277512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66"/>
          <p:cNvSpPr/>
          <p:nvPr/>
        </p:nvSpPr>
        <p:spPr>
          <a:xfrm>
            <a:off x="5064634" y="2928152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6" name="Google Shape;586;p66"/>
          <p:cNvSpPr/>
          <p:nvPr/>
        </p:nvSpPr>
        <p:spPr>
          <a:xfrm>
            <a:off x="5064634" y="2439077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7" name="Google Shape;587;p66"/>
          <p:cNvSpPr/>
          <p:nvPr/>
        </p:nvSpPr>
        <p:spPr>
          <a:xfrm>
            <a:off x="849922" y="2039002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88" name="Google Shape;588;p66"/>
          <p:cNvCxnSpPr>
            <a:endCxn id="587" idx="2"/>
          </p:cNvCxnSpPr>
          <p:nvPr/>
        </p:nvCxnSpPr>
        <p:spPr>
          <a:xfrm rot="10800000">
            <a:off x="2271022" y="234890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66"/>
          <p:cNvSpPr/>
          <p:nvPr/>
        </p:nvSpPr>
        <p:spPr>
          <a:xfrm>
            <a:off x="858522" y="16069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90" name="Google Shape;590;p66"/>
          <p:cNvCxnSpPr>
            <a:endCxn id="589" idx="2"/>
          </p:cNvCxnSpPr>
          <p:nvPr/>
        </p:nvCxnSpPr>
        <p:spPr>
          <a:xfrm rot="10800000">
            <a:off x="2279622" y="1916889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66"/>
          <p:cNvCxnSpPr/>
          <p:nvPr/>
        </p:nvCxnSpPr>
        <p:spPr>
          <a:xfrm rot="10800000" flipH="1">
            <a:off x="1852375" y="2891600"/>
            <a:ext cx="22800" cy="104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66"/>
          <p:cNvSpPr txBox="1"/>
          <p:nvPr/>
        </p:nvSpPr>
        <p:spPr>
          <a:xfrm>
            <a:off x="1013475" y="3896375"/>
            <a:ext cx="2043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All other miners are wasting effort here!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66"/>
          <p:cNvSpPr/>
          <p:nvPr/>
        </p:nvSpPr>
        <p:spPr>
          <a:xfrm>
            <a:off x="849934" y="2891602"/>
            <a:ext cx="2842200" cy="3099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94" name="Google Shape;594;p66"/>
          <p:cNvSpPr/>
          <p:nvPr/>
        </p:nvSpPr>
        <p:spPr>
          <a:xfrm>
            <a:off x="5548950" y="1179150"/>
            <a:ext cx="3460500" cy="790200"/>
          </a:xfrm>
          <a:prstGeom prst="wedgeEllipseCallout">
            <a:avLst>
              <a:gd name="adj1" fmla="val -91209"/>
              <a:gd name="adj2" fmla="val -6642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“Selfish mining”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Block-withholding attacks, take 2</a:t>
            </a:r>
            <a:endParaRPr/>
          </a:p>
        </p:txBody>
      </p:sp>
      <p:sp>
        <p:nvSpPr>
          <p:cNvPr id="600" name="Google Shape;600;p67"/>
          <p:cNvSpPr/>
          <p:nvPr/>
        </p:nvSpPr>
        <p:spPr>
          <a:xfrm>
            <a:off x="849922" y="24652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601" name="Google Shape;601;p67"/>
          <p:cNvCxnSpPr>
            <a:stCxn id="602" idx="0"/>
            <a:endCxn id="600" idx="2"/>
          </p:cNvCxnSpPr>
          <p:nvPr/>
        </p:nvCxnSpPr>
        <p:spPr>
          <a:xfrm rot="10800000">
            <a:off x="2271022" y="2775210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67"/>
          <p:cNvSpPr/>
          <p:nvPr/>
        </p:nvSpPr>
        <p:spPr>
          <a:xfrm>
            <a:off x="849922" y="2907810"/>
            <a:ext cx="2842200" cy="3099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3" name="Google Shape;603;p67"/>
          <p:cNvSpPr txBox="1">
            <a:spLocks noGrp="1"/>
          </p:cNvSpPr>
          <p:nvPr>
            <p:ph type="body" idx="1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What happens if a block is announced when you’re ahead by 1?</a:t>
            </a:r>
            <a:endParaRPr sz="2100">
              <a:solidFill>
                <a:srgbClr val="000000"/>
              </a:solidFill>
            </a:endParaRPr>
          </a:p>
        </p:txBody>
      </p:sp>
      <p:cxnSp>
        <p:nvCxnSpPr>
          <p:cNvPr id="604" name="Google Shape;604;p67"/>
          <p:cNvCxnSpPr>
            <a:stCxn id="605" idx="1"/>
          </p:cNvCxnSpPr>
          <p:nvPr/>
        </p:nvCxnSpPr>
        <p:spPr>
          <a:xfrm rot="10800000">
            <a:off x="3692125" y="2594039"/>
            <a:ext cx="13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p67"/>
          <p:cNvSpPr/>
          <p:nvPr/>
        </p:nvSpPr>
        <p:spPr>
          <a:xfrm>
            <a:off x="5064625" y="2439089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Block</a:t>
            </a:r>
            <a:endParaRPr/>
          </a:p>
        </p:txBody>
      </p:sp>
      <p:sp>
        <p:nvSpPr>
          <p:cNvPr id="606" name="Google Shape;606;p67"/>
          <p:cNvSpPr/>
          <p:nvPr/>
        </p:nvSpPr>
        <p:spPr>
          <a:xfrm>
            <a:off x="849922" y="2039002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607" name="Google Shape;607;p67"/>
          <p:cNvCxnSpPr>
            <a:endCxn id="606" idx="2"/>
          </p:cNvCxnSpPr>
          <p:nvPr/>
        </p:nvCxnSpPr>
        <p:spPr>
          <a:xfrm rot="10800000">
            <a:off x="2271022" y="234890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67"/>
          <p:cNvSpPr/>
          <p:nvPr/>
        </p:nvSpPr>
        <p:spPr>
          <a:xfrm>
            <a:off x="858522" y="16069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609" name="Google Shape;609;p67"/>
          <p:cNvCxnSpPr>
            <a:endCxn id="608" idx="2"/>
          </p:cNvCxnSpPr>
          <p:nvPr/>
        </p:nvCxnSpPr>
        <p:spPr>
          <a:xfrm rot="10800000">
            <a:off x="2279622" y="1916889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0" name="Google Shape;610;p67"/>
          <p:cNvSpPr/>
          <p:nvPr/>
        </p:nvSpPr>
        <p:spPr>
          <a:xfrm>
            <a:off x="5064625" y="2439089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1" name="Google Shape;6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50" y="3469300"/>
            <a:ext cx="1449575" cy="15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7"/>
          <p:cNvSpPr txBox="1">
            <a:spLocks noGrp="1"/>
          </p:cNvSpPr>
          <p:nvPr>
            <p:ph type="body" idx="1"/>
          </p:nvPr>
        </p:nvSpPr>
        <p:spPr>
          <a:xfrm>
            <a:off x="3469475" y="3703525"/>
            <a:ext cx="4308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The race is on!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Block-withholding attacks</a:t>
            </a:r>
            <a:endParaRPr/>
          </a:p>
        </p:txBody>
      </p:sp>
      <p:sp>
        <p:nvSpPr>
          <p:cNvPr id="618" name="Google Shape;618;p68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4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Improved strategy for any </a:t>
            </a:r>
            <a:r>
              <a:rPr lang="en" b="1"/>
              <a:t>α</a:t>
            </a:r>
            <a:r>
              <a:rPr lang="en">
                <a:solidFill>
                  <a:srgbClr val="000000"/>
                </a:solidFill>
              </a:rPr>
              <a:t> if you can win every race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Ideal network position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Bribery?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With a 50% chance of winning races, improved strategy for </a:t>
            </a:r>
            <a:r>
              <a:rPr lang="en" b="1"/>
              <a:t>α &gt; 0.25</a:t>
            </a:r>
            <a:endParaRPr b="1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Not yet observed in practice!</a:t>
            </a:r>
            <a:endParaRPr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9" name="Google Shape;619;p68"/>
          <p:cNvSpPr/>
          <p:nvPr/>
        </p:nvSpPr>
        <p:spPr>
          <a:xfrm>
            <a:off x="982975" y="4258850"/>
            <a:ext cx="68562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Surprising departure from previous assumptions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Punitive forking</a:t>
            </a:r>
            <a:endParaRPr/>
          </a:p>
        </p:txBody>
      </p:sp>
      <p:sp>
        <p:nvSpPr>
          <p:cNvPr id="625" name="Google Shape;625;p69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4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Suppose you want to blacklist transactions from address </a:t>
            </a:r>
            <a:r>
              <a:rPr lang="en" i="1">
                <a:solidFill>
                  <a:srgbClr val="000000"/>
                </a:solidFill>
              </a:rPr>
              <a:t>X</a:t>
            </a:r>
            <a:endParaRPr i="1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Freeze an individual’s money forever</a:t>
            </a:r>
            <a:endParaRPr>
              <a:solidFill>
                <a:srgbClr val="000000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●"/>
            </a:pPr>
            <a:r>
              <a:rPr lang="en" b="1">
                <a:solidFill>
                  <a:srgbClr val="000000"/>
                </a:solidFill>
              </a:rPr>
              <a:t>Extreme strategy:</a:t>
            </a:r>
            <a:r>
              <a:rPr lang="en">
                <a:solidFill>
                  <a:srgbClr val="000000"/>
                </a:solidFill>
              </a:rPr>
              <a:t> announce that you will refuse to mine on any chain with a transaction from </a:t>
            </a:r>
            <a:r>
              <a:rPr lang="en" i="1">
                <a:solidFill>
                  <a:srgbClr val="000000"/>
                </a:solidFill>
              </a:rPr>
              <a:t>X</a:t>
            </a:r>
            <a:endParaRPr i="1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26" name="Google Shape;626;p69"/>
          <p:cNvSpPr/>
          <p:nvPr/>
        </p:nvSpPr>
        <p:spPr>
          <a:xfrm>
            <a:off x="914350" y="4258850"/>
            <a:ext cx="7123200" cy="7779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With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α &lt; 0.5, you’ll soon fall behind the network 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Feather-forking strategy</a:t>
            </a:r>
            <a:endParaRPr/>
          </a:p>
        </p:txBody>
      </p:sp>
      <p:sp>
        <p:nvSpPr>
          <p:cNvPr id="632" name="Google Shape;632;p70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8121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●"/>
            </a:pPr>
            <a:r>
              <a:rPr lang="en" b="1" dirty="0">
                <a:solidFill>
                  <a:srgbClr val="000000"/>
                </a:solidFill>
              </a:rPr>
              <a:t>To blacklist transactions from X, </a:t>
            </a:r>
            <a:r>
              <a:rPr lang="en" dirty="0">
                <a:solidFill>
                  <a:srgbClr val="000000"/>
                </a:solidFill>
              </a:rPr>
              <a:t>announce that you will refuse to mine </a:t>
            </a:r>
            <a:r>
              <a:rPr lang="en" i="1" dirty="0">
                <a:solidFill>
                  <a:srgbClr val="000000"/>
                </a:solidFill>
              </a:rPr>
              <a:t>directly</a:t>
            </a:r>
            <a:r>
              <a:rPr lang="en" dirty="0">
                <a:solidFill>
                  <a:srgbClr val="000000"/>
                </a:solidFill>
              </a:rPr>
              <a:t> on any block with a transaction from </a:t>
            </a:r>
            <a:r>
              <a:rPr lang="en" i="1" dirty="0">
                <a:solidFill>
                  <a:srgbClr val="000000"/>
                </a:solidFill>
              </a:rPr>
              <a:t>X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○"/>
            </a:pPr>
            <a:r>
              <a:rPr lang="en" dirty="0">
                <a:solidFill>
                  <a:srgbClr val="000000"/>
                </a:solidFill>
              </a:rPr>
              <a:t>but you’ll concede after </a:t>
            </a:r>
            <a:r>
              <a:rPr lang="en" i="1" dirty="0">
                <a:solidFill>
                  <a:srgbClr val="000000"/>
                </a:solidFill>
              </a:rPr>
              <a:t>n</a:t>
            </a:r>
            <a:r>
              <a:rPr lang="en" dirty="0">
                <a:solidFill>
                  <a:srgbClr val="000000"/>
                </a:solidFill>
              </a:rPr>
              <a:t> confirming blocks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Chance of pruning an offending block is </a:t>
            </a:r>
            <a:r>
              <a:rPr lang="en" b="1" dirty="0">
                <a:solidFill>
                  <a:srgbClr val="000000"/>
                </a:solidFill>
              </a:rPr>
              <a:t>α</a:t>
            </a:r>
            <a:r>
              <a:rPr lang="en" b="1" baseline="30000" dirty="0">
                <a:solidFill>
                  <a:srgbClr val="000000"/>
                </a:solidFill>
              </a:rPr>
              <a:t>2</a:t>
            </a:r>
            <a:endParaRPr b="1" baseline="300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to feather forking</a:t>
            </a:r>
            <a:endParaRPr/>
          </a:p>
        </p:txBody>
      </p:sp>
      <p:sp>
        <p:nvSpPr>
          <p:cNvPr id="638" name="Google Shape;638;p71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4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>
                <a:solidFill>
                  <a:srgbClr val="000000"/>
                </a:solidFill>
              </a:rPr>
              <a:t>For other miners, </a:t>
            </a:r>
            <a:r>
              <a:rPr lang="en">
                <a:solidFill>
                  <a:srgbClr val="000000"/>
                </a:solidFill>
              </a:rPr>
              <a:t>including a transaction from </a:t>
            </a:r>
            <a:r>
              <a:rPr lang="en" i="1">
                <a:solidFill>
                  <a:srgbClr val="000000"/>
                </a:solidFill>
              </a:rPr>
              <a:t>X</a:t>
            </a:r>
            <a:r>
              <a:rPr lang="en">
                <a:solidFill>
                  <a:srgbClr val="000000"/>
                </a:solidFill>
              </a:rPr>
              <a:t> induces an </a:t>
            </a:r>
            <a:r>
              <a:rPr lang="en" b="1"/>
              <a:t>α</a:t>
            </a:r>
            <a:r>
              <a:rPr lang="en" b="1" baseline="30000"/>
              <a:t>2</a:t>
            </a:r>
            <a:r>
              <a:rPr lang="en"/>
              <a:t> chance of losing a block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Might be safer to join in on the blacklist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Can enforce a blacklist with </a:t>
            </a:r>
            <a:r>
              <a:rPr lang="en" b="1"/>
              <a:t>α &lt; 0.5!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39" name="Google Shape;639;p71"/>
          <p:cNvSpPr/>
          <p:nvPr/>
        </p:nvSpPr>
        <p:spPr>
          <a:xfrm>
            <a:off x="647425" y="3641125"/>
            <a:ext cx="79695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Success depends on convincing other miners you’ll fork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Feather-forking: what is it good for?</a:t>
            </a:r>
            <a:endParaRPr/>
          </a:p>
        </p:txBody>
      </p:sp>
      <p:sp>
        <p:nvSpPr>
          <p:cNvPr id="645" name="Google Shape;645;p72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4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Freezing individual bitcoin owners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ransom/extortion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law enforcement?</a:t>
            </a:r>
            <a:endParaRPr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Enforcing a minimum transaction fee...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second look at transaction fees</a:t>
            </a:r>
            <a:endParaRPr/>
          </a:p>
        </p:txBody>
      </p:sp>
      <p:sp>
        <p:nvSpPr>
          <p:cNvPr id="651" name="Google Shape;651;p73"/>
          <p:cNvSpPr txBox="1"/>
          <p:nvPr/>
        </p:nvSpPr>
        <p:spPr>
          <a:xfrm>
            <a:off x="189900" y="1936425"/>
            <a:ext cx="83508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priority = sum(input_value * input_age)/size_in_bytes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73"/>
          <p:cNvSpPr txBox="1"/>
          <p:nvPr/>
        </p:nvSpPr>
        <p:spPr>
          <a:xfrm>
            <a:off x="266025" y="1196625"/>
            <a:ext cx="51324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Default policy: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3" name="Google Shape;653;p73"/>
          <p:cNvSpPr txBox="1"/>
          <p:nvPr/>
        </p:nvSpPr>
        <p:spPr>
          <a:xfrm>
            <a:off x="266025" y="3187000"/>
            <a:ext cx="89541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priority &gt; 0.576</a:t>
            </a:r>
            <a:endParaRPr/>
          </a:p>
        </p:txBody>
      </p:sp>
      <p:sp>
        <p:nvSpPr>
          <p:cNvPr id="654" name="Google Shape;654;p73"/>
          <p:cNvSpPr txBox="1"/>
          <p:nvPr/>
        </p:nvSpPr>
        <p:spPr>
          <a:xfrm>
            <a:off x="266025" y="2576925"/>
            <a:ext cx="51324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Accept without fees if: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5" name="Google Shape;655;p73"/>
          <p:cNvSpPr/>
          <p:nvPr/>
        </p:nvSpPr>
        <p:spPr>
          <a:xfrm>
            <a:off x="5818100" y="3049850"/>
            <a:ext cx="2211600" cy="1807500"/>
          </a:xfrm>
          <a:prstGeom prst="smileyFace">
            <a:avLst>
              <a:gd name="adj" fmla="val 333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73"/>
          <p:cNvSpPr/>
          <p:nvPr/>
        </p:nvSpPr>
        <p:spPr>
          <a:xfrm>
            <a:off x="4628375" y="2477875"/>
            <a:ext cx="1136400" cy="800700"/>
          </a:xfrm>
          <a:prstGeom prst="cloudCallout">
            <a:avLst>
              <a:gd name="adj1" fmla="val 56034"/>
              <a:gd name="adj2" fmla="val 8906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?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457200" y="198350"/>
            <a:ext cx="8607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difficulty “target” (2014-08-07)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60200" y="1021925"/>
            <a:ext cx="9037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00000000000000003AAEA2000000000000000000000000000000000000000000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14"/>
          <p:cNvSpPr/>
          <p:nvPr/>
        </p:nvSpPr>
        <p:spPr>
          <a:xfrm rot="5400000">
            <a:off x="4271400" y="-2062725"/>
            <a:ext cx="267000" cy="84810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 rot="-5400000">
            <a:off x="1100850" y="1803750"/>
            <a:ext cx="267000" cy="2059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3207600" y="1526250"/>
            <a:ext cx="2394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256 bit hash output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164400" y="3000100"/>
            <a:ext cx="30759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64+ leading zeroes required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1096875" y="3404200"/>
            <a:ext cx="75429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Current difficulty = </a:t>
            </a:r>
            <a:r>
              <a:rPr lang="en" sz="3600" b="1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3600" b="1" baseline="30000">
                <a:latin typeface="Trebuchet MS"/>
                <a:ea typeface="Trebuchet MS"/>
                <a:cs typeface="Trebuchet MS"/>
                <a:sym typeface="Trebuchet MS"/>
              </a:rPr>
              <a:t>66.2</a:t>
            </a:r>
            <a:endParaRPr sz="3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930050" y="3640625"/>
            <a:ext cx="6862800" cy="18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=84,758,978,290,086,040,000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4"/>
          <p:cNvSpPr txBox="1">
            <a:spLocks noGrp="1"/>
          </p:cNvSpPr>
          <p:nvPr>
            <p:ph type="title"/>
          </p:nvPr>
        </p:nvSpPr>
        <p:spPr>
          <a:xfrm>
            <a:off x="250500" y="183103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fees will matter more</a:t>
            </a:r>
            <a:endParaRPr/>
          </a:p>
        </p:txBody>
      </p:sp>
      <p:pic>
        <p:nvPicPr>
          <p:cNvPr id="662" name="Google Shape;6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75" y="1590825"/>
            <a:ext cx="5308800" cy="34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4"/>
          <p:cNvSpPr txBox="1"/>
          <p:nvPr/>
        </p:nvSpPr>
        <p:spPr>
          <a:xfrm>
            <a:off x="5978000" y="44870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Courtesy: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Warner</a:t>
            </a:r>
            <a:endParaRPr/>
          </a:p>
        </p:txBody>
      </p:sp>
      <p:sp>
        <p:nvSpPr>
          <p:cNvPr id="664" name="Google Shape;664;p74"/>
          <p:cNvSpPr txBox="1"/>
          <p:nvPr/>
        </p:nvSpPr>
        <p:spPr>
          <a:xfrm>
            <a:off x="334750" y="1059350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Currently, block rewards are &gt; 99% of miner revenue. But: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5" name="Google Shape;665;p74"/>
          <p:cNvSpPr txBox="1"/>
          <p:nvPr/>
        </p:nvSpPr>
        <p:spPr>
          <a:xfrm>
            <a:off x="5939975" y="2370925"/>
            <a:ext cx="2463300" cy="12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Eventually, transaction fees will dominate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miners cooperate to enforce fees?</a:t>
            </a:r>
            <a:endParaRPr/>
          </a:p>
        </p:txBody>
      </p:sp>
      <p:pic>
        <p:nvPicPr>
          <p:cNvPr id="671" name="Google Shape;67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00" y="1031700"/>
            <a:ext cx="4686850" cy="41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Bribery attacks</a:t>
            </a:r>
            <a:endParaRPr/>
          </a:p>
        </p:txBody>
      </p:sp>
      <p:sp>
        <p:nvSpPr>
          <p:cNvPr id="677" name="Google Shape;677;p76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Start a new mining pool paying 25+ε</a:t>
            </a:r>
            <a:endParaRPr sz="30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Guarantee payment instead of dividing up wins</a:t>
            </a:r>
            <a:endParaRPr sz="24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Mutual trust issues</a:t>
            </a:r>
            <a:endParaRPr sz="24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Pay miners </a:t>
            </a:r>
            <a:r>
              <a:rPr lang="en" sz="3000"/>
              <a:t>directly</a:t>
            </a:r>
            <a:endParaRPr sz="30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Potentially cheaper</a:t>
            </a:r>
            <a:endParaRPr sz="24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Trust/information issues</a:t>
            </a:r>
            <a:endParaRPr sz="24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Kickbacks</a:t>
            </a:r>
            <a:endParaRPr sz="30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Solve some trust issues</a:t>
            </a:r>
            <a:endParaRPr sz="24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Complicated technically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83" name="Google Shape;683;p77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82131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Miners are free to implement any strategy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Very little non-default behavior in the wild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No complete game-theoretic model exists</a:t>
            </a:r>
            <a:endParaRPr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4" name="Google Shape;684;p77"/>
          <p:cNvSpPr/>
          <p:nvPr/>
        </p:nvSpPr>
        <p:spPr>
          <a:xfrm>
            <a:off x="587250" y="2954750"/>
            <a:ext cx="79695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Things might be about to get interesting...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8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/>
              <a:t>In the next lecture...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9"/>
          <p:cNvSpPr txBox="1">
            <a:spLocks noGrp="1"/>
          </p:cNvSpPr>
          <p:nvPr>
            <p:ph type="title"/>
          </p:nvPr>
        </p:nvSpPr>
        <p:spPr>
          <a:xfrm>
            <a:off x="838525" y="1738875"/>
            <a:ext cx="6733500" cy="13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anonymity does Bitcoin provide?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457200" y="198350"/>
            <a:ext cx="8607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mining difficulty</a:t>
            </a:r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body" idx="1"/>
          </p:nvPr>
        </p:nvSpPr>
        <p:spPr>
          <a:xfrm>
            <a:off x="75450" y="1970425"/>
            <a:ext cx="9068700" cy="3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next_difficulty= previous_difficulty * 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18288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(2 weeks)/(time to mine last 2016 blocks)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  <p:sp>
        <p:nvSpPr>
          <p:cNvPr id="132" name="Google Shape;132;p15"/>
          <p:cNvSpPr txBox="1"/>
          <p:nvPr/>
        </p:nvSpPr>
        <p:spPr>
          <a:xfrm>
            <a:off x="3145675" y="3655200"/>
            <a:ext cx="5242500" cy="44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Expected number of blocks in 2 weeks at 10 minutes/block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3" name="Google Shape;133;p15"/>
          <p:cNvCxnSpPr/>
          <p:nvPr/>
        </p:nvCxnSpPr>
        <p:spPr>
          <a:xfrm rot="10800000" flipH="1">
            <a:off x="6649350" y="2935325"/>
            <a:ext cx="930600" cy="5721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5"/>
          <p:cNvSpPr txBox="1">
            <a:spLocks noGrp="1"/>
          </p:cNvSpPr>
          <p:nvPr>
            <p:ph type="body" idx="1"/>
          </p:nvPr>
        </p:nvSpPr>
        <p:spPr>
          <a:xfrm>
            <a:off x="207375" y="1177150"/>
            <a:ext cx="89694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/>
              <a:t>Every two weeks, compute: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>
                <a:solidFill>
                  <a:schemeClr val="tx1"/>
                </a:solidFill>
              </a:rPr>
              <a:t>Mining </a:t>
            </a:r>
            <a:r>
              <a:rPr lang="en" dirty="0">
                <a:solidFill>
                  <a:schemeClr val="tx1"/>
                </a:solidFill>
              </a:rPr>
              <a:t>hardware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SHA-256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80375" y="1208150"/>
            <a:ext cx="8607000" cy="3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General purpose hash function</a:t>
            </a:r>
            <a:endParaRPr/>
          </a:p>
          <a:p>
            <a:pPr marL="18288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Part of SHA-2 family: SHA-224,SHA-384,SHA-512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Published in 2001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Designed by the NSA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Remains unbroken cryptographically</a:t>
            </a:r>
            <a:endParaRPr/>
          </a:p>
          <a:p>
            <a:pPr marL="18288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Weaknesses known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SHA-3 (replacement) under standardization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00" y="1373580"/>
            <a:ext cx="8229600" cy="376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525400" y="4605425"/>
            <a:ext cx="76341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SHA-256 in more depth</a:t>
            </a: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2386100" y="4140425"/>
            <a:ext cx="1525200" cy="419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mod 32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6878025" y="723725"/>
            <a:ext cx="1525200" cy="419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256-bit state</a:t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7869575" y="2760025"/>
            <a:ext cx="984900" cy="663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x80 iterations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7747425" y="3896225"/>
            <a:ext cx="984900" cy="663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round constants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975350" y="3507425"/>
            <a:ext cx="6291600" cy="587400"/>
          </a:xfrm>
          <a:prstGeom prst="ellipse">
            <a:avLst/>
          </a:prstGeom>
          <a:noFill/>
          <a:ln w="3810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792475" y="2416725"/>
            <a:ext cx="6954900" cy="587400"/>
          </a:xfrm>
          <a:prstGeom prst="ellipse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6016375" y="4117825"/>
            <a:ext cx="1410900" cy="587400"/>
          </a:xfrm>
          <a:prstGeom prst="ellipse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677825" y="1478425"/>
            <a:ext cx="7534800" cy="5874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2081175" y="1921175"/>
            <a:ext cx="1525200" cy="419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tweaks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3867</TotalTime>
  <Words>1538</Words>
  <Application>Microsoft Office PowerPoint</Application>
  <PresentationFormat>On-screen Show (16:9)</PresentationFormat>
  <Paragraphs>316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Courier New</vt:lpstr>
      <vt:lpstr>Times New Roman</vt:lpstr>
      <vt:lpstr>Trebuchet MS</vt:lpstr>
      <vt:lpstr>Simple Light</vt:lpstr>
      <vt:lpstr>CS-482: Introduction to Blockchain and CryptoCurrency</vt:lpstr>
      <vt:lpstr>Recap: Bitcoin miners</vt:lpstr>
      <vt:lpstr>PowerPoint Presentation</vt:lpstr>
      <vt:lpstr>Mining Bitcoins in 6 easy steps</vt:lpstr>
      <vt:lpstr>Mining difficulty “target” (2014-08-07)</vt:lpstr>
      <vt:lpstr>Setting the mining difficulty</vt:lpstr>
      <vt:lpstr>PowerPoint Presentation</vt:lpstr>
      <vt:lpstr>SHA-256</vt:lpstr>
      <vt:lpstr>SHA-256 in more depth</vt:lpstr>
      <vt:lpstr>CPU mining</vt:lpstr>
      <vt:lpstr>GPU mining</vt:lpstr>
      <vt:lpstr>GPU mining advantages</vt:lpstr>
      <vt:lpstr>“Goodput”</vt:lpstr>
      <vt:lpstr>PowerPoint Presentation</vt:lpstr>
      <vt:lpstr>GPU mining disadvantages</vt:lpstr>
      <vt:lpstr>FPGA mining</vt:lpstr>
      <vt:lpstr>FPGA mining advantages</vt:lpstr>
      <vt:lpstr>PowerPoint Presentation</vt:lpstr>
      <vt:lpstr>FPGA mining disadvantages</vt:lpstr>
      <vt:lpstr>Bitcoin ASICs</vt:lpstr>
      <vt:lpstr>Bitcoin ASICs</vt:lpstr>
      <vt:lpstr>Professional mining centers</vt:lpstr>
      <vt:lpstr>The future</vt:lpstr>
      <vt:lpstr>PowerPoint Presentation</vt:lpstr>
      <vt:lpstr>Open questions</vt:lpstr>
      <vt:lpstr>PowerPoint Presentation</vt:lpstr>
      <vt:lpstr>Economics of being a small miner</vt:lpstr>
      <vt:lpstr>Mining pools</vt:lpstr>
      <vt:lpstr>Mining shares</vt:lpstr>
      <vt:lpstr>Mining pools</vt:lpstr>
      <vt:lpstr>Mining pool variations</vt:lpstr>
      <vt:lpstr>Mining pool protocols</vt:lpstr>
      <vt:lpstr>Mining pools (as of August 2014)</vt:lpstr>
      <vt:lpstr>Are mining pools a good thing?</vt:lpstr>
      <vt:lpstr>PowerPoint Presentation</vt:lpstr>
      <vt:lpstr>Game-theoretic analysis of mining</vt:lpstr>
      <vt:lpstr>Game-theoretic analysis of mining</vt:lpstr>
      <vt:lpstr>Forking attacks</vt:lpstr>
      <vt:lpstr>Forking attacks</vt:lpstr>
      <vt:lpstr>Forking attacks via bribery</vt:lpstr>
      <vt:lpstr>Checkpointing</vt:lpstr>
      <vt:lpstr>Block-withholding attacks</vt:lpstr>
      <vt:lpstr>Block-withholding attacks, take 2</vt:lpstr>
      <vt:lpstr>Block-withholding attacks</vt:lpstr>
      <vt:lpstr>Punitive forking</vt:lpstr>
      <vt:lpstr>Feather-forking strategy</vt:lpstr>
      <vt:lpstr>Response to feather forking</vt:lpstr>
      <vt:lpstr>Feather-forking: what is it good for?</vt:lpstr>
      <vt:lpstr>A second look at transaction fees</vt:lpstr>
      <vt:lpstr>Transaction fees will matter more</vt:lpstr>
      <vt:lpstr>Will miners cooperate to enforce fees?</vt:lpstr>
      <vt:lpstr>Bribery attacks</vt:lpstr>
      <vt:lpstr>Summary</vt:lpstr>
      <vt:lpstr>PowerPoint Presentation</vt:lpstr>
      <vt:lpstr>How much anonymity does Bitcoin provide?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CS-482: Introduction to Blockchain and CryptoCurrency</dc:title>
  <dc:creator>Administrator</dc:creator>
  <cp:lastModifiedBy>ITDept</cp:lastModifiedBy>
  <cp:revision>7</cp:revision>
  <dcterms:modified xsi:type="dcterms:W3CDTF">2023-03-20T01:22:17Z</dcterms:modified>
</cp:coreProperties>
</file>